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A00"/>
    <a:srgbClr val="D9DD89"/>
    <a:srgbClr val="FFFFAF"/>
    <a:srgbClr val="4D4D4D"/>
    <a:srgbClr val="663300"/>
    <a:srgbClr val="63A0D7"/>
    <a:srgbClr val="003300"/>
    <a:srgbClr val="FF15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946AD22-93B7-4B08-AADA-F86F35BA0B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815FE63-4CDF-40B8-A3EE-D49C054504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B2EB-0403-49A2-91E9-3BE025AE3C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EABBB4-5838-43EB-9486-B4FBB17F6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2E9D-DF71-40C8-BE6D-236FE33BD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23D4-E5CE-4AF3-A065-9C327F0EA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F039A-18A7-4726-BAF9-CA3E11554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DD7C7-53A3-422F-B7CE-8CA804866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0514-5409-4838-826B-C89D4D39C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1373F-17E4-4206-B90C-9E7ACDD74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38381-9FD4-4E50-BF58-91911CD81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C045-A187-43BF-90AC-A886040D6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49BF1-BBD9-44D6-A8CD-4729F88B4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6C15-AC93-4429-933E-099608FBD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0" name="Rectangle 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8821" name="Rectangle 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46AC7EB-B48E-4DA9-BCB7-DF777A7E37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4624387"/>
            <a:ext cx="9143999" cy="557213"/>
          </a:xfrm>
        </p:spPr>
        <p:txBody>
          <a:bodyPr/>
          <a:lstStyle/>
          <a:p>
            <a:pPr algn="ctr"/>
            <a:r>
              <a:rPr lang="en-US" sz="4000" dirty="0" smtClean="0"/>
              <a:t>Researching the History of “Old Glory”</a:t>
            </a:r>
            <a:endParaRPr lang="en-US" sz="4000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1" y="5181600"/>
            <a:ext cx="8580438" cy="1371600"/>
          </a:xfrm>
        </p:spPr>
        <p:txBody>
          <a:bodyPr/>
          <a:lstStyle/>
          <a:p>
            <a:pPr algn="ctr"/>
            <a:r>
              <a:rPr lang="en-US" sz="2000" dirty="0" smtClean="0"/>
              <a:t>Mrs. </a:t>
            </a:r>
            <a:r>
              <a:rPr lang="en-US" sz="2000" dirty="0" err="1" smtClean="0"/>
              <a:t>Kendree</a:t>
            </a:r>
            <a:r>
              <a:rPr lang="en-US" sz="2000" dirty="0" smtClean="0"/>
              <a:t> </a:t>
            </a:r>
            <a:r>
              <a:rPr lang="en-US" sz="2000" dirty="0" err="1" smtClean="0"/>
              <a:t>Kilsch’s</a:t>
            </a:r>
            <a:r>
              <a:rPr lang="en-US" sz="2000" dirty="0" smtClean="0"/>
              <a:t> Third Grade Class</a:t>
            </a:r>
          </a:p>
          <a:p>
            <a:pPr algn="ctr"/>
            <a:r>
              <a:rPr lang="en-US" sz="2000" dirty="0" smtClean="0"/>
              <a:t>Grace Hill Elementary</a:t>
            </a:r>
            <a:r>
              <a:rPr lang="en-US" sz="2000" dirty="0"/>
              <a:t> </a:t>
            </a:r>
            <a:r>
              <a:rPr lang="en-US" sz="2000" dirty="0" smtClean="0"/>
              <a:t>/ Rogers, AR</a:t>
            </a:r>
          </a:p>
          <a:p>
            <a:pPr algn="ctr"/>
            <a:r>
              <a:rPr lang="en-US" sz="2000" dirty="0" smtClean="0"/>
              <a:t>February 7, 2012</a:t>
            </a:r>
          </a:p>
          <a:p>
            <a:pPr algn="ctr"/>
            <a:r>
              <a:rPr lang="en-US" sz="1600" dirty="0" smtClean="0"/>
              <a:t>Presentation by Anne </a:t>
            </a:r>
            <a:r>
              <a:rPr lang="en-US" sz="1600" dirty="0" err="1" smtClean="0"/>
              <a:t>Saullo</a:t>
            </a:r>
            <a:r>
              <a:rPr lang="en-US" sz="1600" dirty="0" smtClean="0"/>
              <a:t>, Literacy Facilitator</a:t>
            </a:r>
            <a:endParaRPr lang="en-US" sz="1400" dirty="0"/>
          </a:p>
        </p:txBody>
      </p:sp>
      <p:pic>
        <p:nvPicPr>
          <p:cNvPr id="6" name="Picture 5" descr="GANAG Ppt 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810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A= Apply Knowledge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50323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Two groups of students planned and acted out a skit…</a:t>
            </a:r>
            <a:endParaRPr lang="en-US" sz="2400" dirty="0"/>
          </a:p>
        </p:txBody>
      </p:sp>
      <p:pic>
        <p:nvPicPr>
          <p:cNvPr id="6" name="Picture 5" descr="GANAG Ppt 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4114800" cy="3086100"/>
          </a:xfrm>
          <a:prstGeom prst="rect">
            <a:avLst/>
          </a:prstGeom>
        </p:spPr>
      </p:pic>
      <p:pic>
        <p:nvPicPr>
          <p:cNvPr id="7" name="Picture 6" descr="GANAG Ppt 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0"/>
            <a:ext cx="41656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410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Showing how “Old Glory” got its</a:t>
            </a:r>
          </a:p>
          <a:p>
            <a:r>
              <a:rPr lang="en-US" dirty="0" smtClean="0"/>
              <a:t>name.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410200"/>
            <a:ext cx="371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Showing how “Old Glory” was </a:t>
            </a:r>
          </a:p>
          <a:p>
            <a:r>
              <a:rPr lang="en-US" dirty="0"/>
              <a:t>a</a:t>
            </a:r>
            <a:r>
              <a:rPr lang="en-US" dirty="0" smtClean="0"/>
              <a:t>lmost destroyed.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5814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A= Apply Knowledge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96043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Some students compared “Old Glory” to our current</a:t>
            </a:r>
          </a:p>
          <a:p>
            <a:pPr>
              <a:buNone/>
            </a:pPr>
            <a:r>
              <a:rPr lang="en-US" sz="2400" dirty="0" smtClean="0"/>
              <a:t>U.S. flag.</a:t>
            </a:r>
          </a:p>
        </p:txBody>
      </p:sp>
      <p:pic>
        <p:nvPicPr>
          <p:cNvPr id="5" name="Picture 4" descr="GANAG Ppt 26.JPG"/>
          <p:cNvPicPr>
            <a:picLocks noChangeAspect="1"/>
          </p:cNvPicPr>
          <p:nvPr/>
        </p:nvPicPr>
        <p:blipFill>
          <a:blip r:embed="rId2" cstate="print"/>
          <a:srcRect l="19298" r="17544"/>
          <a:stretch>
            <a:fillRect/>
          </a:stretch>
        </p:blipFill>
        <p:spPr>
          <a:xfrm>
            <a:off x="381000" y="2667000"/>
            <a:ext cx="2743200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59269"/>
            <a:ext cx="3581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GANAG Ppt 27.JPG"/>
          <p:cNvPicPr>
            <a:picLocks noChangeAspect="1"/>
          </p:cNvPicPr>
          <p:nvPr/>
        </p:nvPicPr>
        <p:blipFill>
          <a:blip r:embed="rId3" cstate="print"/>
          <a:srcRect l="24706" r="13529"/>
          <a:stretch>
            <a:fillRect/>
          </a:stretch>
        </p:blipFill>
        <p:spPr>
          <a:xfrm>
            <a:off x="3352800" y="2667000"/>
            <a:ext cx="2667000" cy="3238500"/>
          </a:xfrm>
          <a:prstGeom prst="rect">
            <a:avLst/>
          </a:prstGeom>
        </p:spPr>
      </p:pic>
      <p:pic>
        <p:nvPicPr>
          <p:cNvPr id="8" name="Picture 7" descr="GANAG Ppt 28.JPG"/>
          <p:cNvPicPr>
            <a:picLocks noChangeAspect="1"/>
          </p:cNvPicPr>
          <p:nvPr/>
        </p:nvPicPr>
        <p:blipFill>
          <a:blip r:embed="rId4" cstate="print"/>
          <a:srcRect l="19186" r="21512"/>
          <a:stretch>
            <a:fillRect/>
          </a:stretch>
        </p:blipFill>
        <p:spPr>
          <a:xfrm>
            <a:off x="6248400" y="2667000"/>
            <a:ext cx="2590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A= Apply Knowledge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1112837"/>
          </a:xfrm>
        </p:spPr>
        <p:txBody>
          <a:bodyPr/>
          <a:lstStyle/>
          <a:p>
            <a:r>
              <a:rPr lang="en-US" dirty="0" smtClean="0"/>
              <a:t>Some students shared a poem or other information about “Old Glory.”</a:t>
            </a:r>
            <a:endParaRPr lang="en-US" dirty="0"/>
          </a:p>
        </p:txBody>
      </p:sp>
      <p:pic>
        <p:nvPicPr>
          <p:cNvPr id="7" name="Picture 6" descr="GANAG Ppt 23.JPG"/>
          <p:cNvPicPr>
            <a:picLocks noChangeAspect="1"/>
          </p:cNvPicPr>
          <p:nvPr/>
        </p:nvPicPr>
        <p:blipFill>
          <a:blip r:embed="rId2" cstate="print"/>
          <a:srcRect l="16667" r="12500"/>
          <a:stretch>
            <a:fillRect/>
          </a:stretch>
        </p:blipFill>
        <p:spPr>
          <a:xfrm>
            <a:off x="228600" y="2819400"/>
            <a:ext cx="2590800" cy="2743200"/>
          </a:xfrm>
          <a:prstGeom prst="rect">
            <a:avLst/>
          </a:prstGeom>
        </p:spPr>
      </p:pic>
      <p:pic>
        <p:nvPicPr>
          <p:cNvPr id="8" name="Picture 7" descr="GANAG Ppt 25.JPG"/>
          <p:cNvPicPr>
            <a:picLocks noChangeAspect="1"/>
          </p:cNvPicPr>
          <p:nvPr/>
        </p:nvPicPr>
        <p:blipFill>
          <a:blip r:embed="rId3" cstate="print"/>
          <a:srcRect l="18293" r="19512"/>
          <a:stretch>
            <a:fillRect/>
          </a:stretch>
        </p:blipFill>
        <p:spPr>
          <a:xfrm>
            <a:off x="3048000" y="3429000"/>
            <a:ext cx="2590800" cy="3124200"/>
          </a:xfrm>
          <a:prstGeom prst="rect">
            <a:avLst/>
          </a:prstGeom>
        </p:spPr>
      </p:pic>
      <p:pic>
        <p:nvPicPr>
          <p:cNvPr id="9" name="Picture 8" descr="GANAG Ppt 24.JPG"/>
          <p:cNvPicPr>
            <a:picLocks noChangeAspect="1"/>
          </p:cNvPicPr>
          <p:nvPr/>
        </p:nvPicPr>
        <p:blipFill>
          <a:blip r:embed="rId4" cstate="print"/>
          <a:srcRect l="14024" r="10976"/>
          <a:stretch>
            <a:fillRect/>
          </a:stretch>
        </p:blipFill>
        <p:spPr>
          <a:xfrm>
            <a:off x="5867400" y="2819400"/>
            <a:ext cx="3124200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5715000"/>
            <a:ext cx="2743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G= Generalize the Goal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82763"/>
            <a:ext cx="8642350" cy="96043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Students turned and talked to revisit the goal, then</a:t>
            </a:r>
          </a:p>
          <a:p>
            <a:pPr>
              <a:buNone/>
            </a:pPr>
            <a:r>
              <a:rPr lang="en-US" sz="2400" dirty="0" smtClean="0"/>
              <a:t>rescored themselves in their Interactive Notebooks.</a:t>
            </a:r>
            <a:endParaRPr lang="en-US" sz="2400" dirty="0"/>
          </a:p>
        </p:txBody>
      </p:sp>
      <p:pic>
        <p:nvPicPr>
          <p:cNvPr id="4" name="Picture 3" descr="GANAG Ppt 7.JPG"/>
          <p:cNvPicPr>
            <a:picLocks noChangeAspect="1"/>
          </p:cNvPicPr>
          <p:nvPr/>
        </p:nvPicPr>
        <p:blipFill>
          <a:blip r:embed="rId2" cstate="print"/>
          <a:srcRect l="16216" r="10811"/>
          <a:stretch>
            <a:fillRect/>
          </a:stretch>
        </p:blipFill>
        <p:spPr>
          <a:xfrm>
            <a:off x="228600" y="2895600"/>
            <a:ext cx="27432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GANAG Ppt 8.JPG"/>
          <p:cNvPicPr>
            <a:picLocks noChangeAspect="1"/>
          </p:cNvPicPr>
          <p:nvPr/>
        </p:nvPicPr>
        <p:blipFill>
          <a:blip r:embed="rId3" cstate="print"/>
          <a:srcRect l="16000" r="24000"/>
          <a:stretch>
            <a:fillRect/>
          </a:stretch>
        </p:blipFill>
        <p:spPr>
          <a:xfrm>
            <a:off x="3124200" y="2895600"/>
            <a:ext cx="2286000" cy="2857500"/>
          </a:xfrm>
          <a:prstGeom prst="rect">
            <a:avLst/>
          </a:prstGeom>
        </p:spPr>
      </p:pic>
      <p:pic>
        <p:nvPicPr>
          <p:cNvPr id="7" name="Picture 6" descr="GANAG Ppt 6.JPG"/>
          <p:cNvPicPr>
            <a:picLocks noChangeAspect="1"/>
          </p:cNvPicPr>
          <p:nvPr/>
        </p:nvPicPr>
        <p:blipFill>
          <a:blip r:embed="rId4" cstate="print"/>
          <a:srcRect l="11184" r="3947"/>
          <a:stretch>
            <a:fillRect/>
          </a:stretch>
        </p:blipFill>
        <p:spPr>
          <a:xfrm>
            <a:off x="5562600" y="2895600"/>
            <a:ext cx="3276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371600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Marzano</a:t>
            </a:r>
            <a:r>
              <a:rPr lang="en-US" dirty="0" smtClean="0"/>
              <a:t>, R. J., Pickering, D. J., &amp; Pollock, J. E. (2001). </a:t>
            </a:r>
            <a:r>
              <a:rPr lang="en-US" i="1" dirty="0" smtClean="0"/>
              <a:t>Classroom instruction that works: Research-based strategies for increasing student achievement. </a:t>
            </a:r>
            <a:r>
              <a:rPr lang="en-US" dirty="0" smtClean="0"/>
              <a:t>Alexandria, VA: Association for Supervision</a:t>
            </a:r>
            <a:r>
              <a:rPr lang="en-US" i="1" dirty="0" smtClean="0"/>
              <a:t> </a:t>
            </a:r>
            <a:r>
              <a:rPr lang="en-US" dirty="0" smtClean="0"/>
              <a:t>and Curriculum Development.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Pollock, J. E. (2007). </a:t>
            </a:r>
            <a:r>
              <a:rPr lang="en-US" i="1" dirty="0" smtClean="0"/>
              <a:t>Improving student learning one teacher at a time. </a:t>
            </a:r>
            <a:r>
              <a:rPr lang="en-US" dirty="0" smtClean="0"/>
              <a:t>Alexandria, VA: Association for Supervision and Curriculum Development.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Pollock, J. E., &amp; Ford, Sharon M. (2009). </a:t>
            </a:r>
            <a:r>
              <a:rPr lang="en-US" i="1" dirty="0" smtClean="0"/>
              <a:t>Improving student learning one principal at a time. </a:t>
            </a:r>
            <a:r>
              <a:rPr lang="en-US" dirty="0" smtClean="0"/>
              <a:t>Alexandria, VA: Association for Supervision and Curriculum Development.</a:t>
            </a:r>
            <a:endParaRPr lang="en-US" dirty="0"/>
          </a:p>
        </p:txBody>
      </p:sp>
      <p:pic>
        <p:nvPicPr>
          <p:cNvPr id="2050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950534" cy="12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990600" cy="127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mcrel.org/SuccessInSight/Portals/7/Classroom%20Instruction%20That%20Wor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914400" cy="11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018" y="429491"/>
            <a:ext cx="827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GANAG is a lesson structure that allows teachers to plan for student use of research based instructional strategies.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22217" y="1607129"/>
            <a:ext cx="4807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/>
              <a:t>G</a:t>
            </a:r>
            <a:r>
              <a:rPr lang="en-US" dirty="0" smtClean="0"/>
              <a:t>= goal</a:t>
            </a:r>
          </a:p>
          <a:p>
            <a:pPr algn="l"/>
            <a:r>
              <a:rPr lang="en-US" sz="4000" dirty="0" smtClean="0"/>
              <a:t>A</a:t>
            </a:r>
            <a:r>
              <a:rPr lang="en-US" dirty="0" smtClean="0"/>
              <a:t>= access prior knowledge</a:t>
            </a:r>
          </a:p>
          <a:p>
            <a:pPr algn="l"/>
            <a:r>
              <a:rPr lang="en-US" sz="4000" dirty="0" smtClean="0"/>
              <a:t>N</a:t>
            </a:r>
            <a:r>
              <a:rPr lang="en-US" dirty="0" smtClean="0"/>
              <a:t>= new information</a:t>
            </a:r>
          </a:p>
          <a:p>
            <a:pPr algn="l"/>
            <a:r>
              <a:rPr lang="en-US" sz="4000" dirty="0" smtClean="0"/>
              <a:t>A</a:t>
            </a:r>
            <a:r>
              <a:rPr lang="en-US" dirty="0" smtClean="0"/>
              <a:t>= application</a:t>
            </a:r>
          </a:p>
          <a:p>
            <a:pPr algn="l"/>
            <a:r>
              <a:rPr lang="en-US" sz="4000" dirty="0" smtClean="0"/>
              <a:t>G</a:t>
            </a:r>
            <a:r>
              <a:rPr lang="en-US" dirty="0" smtClean="0"/>
              <a:t>= generalize the goal</a:t>
            </a:r>
            <a:endParaRPr lang="en-US" dirty="0"/>
          </a:p>
        </p:txBody>
      </p:sp>
      <p:pic>
        <p:nvPicPr>
          <p:cNvPr id="8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362200"/>
            <a:ext cx="1801090" cy="232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43400"/>
            <a:ext cx="1725080" cy="22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Purpose of the GANAG Structure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960437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To give students the opportunity to actively use the nine high-yield strategies: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124200"/>
            <a:ext cx="3581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86200"/>
            <a:ext cx="35814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(3) Summarizing and Note Taking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3581400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35814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Homework and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638800"/>
            <a:ext cx="3733800" cy="33855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200400"/>
            <a:ext cx="35814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8100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572000"/>
            <a:ext cx="35814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(9) Generating and Testing Hypotheses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334000"/>
            <a:ext cx="3581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(10) Cues, Questions and Advance Organizers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G= Goal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6563"/>
            <a:ext cx="8839199" cy="6556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can use the Internet to research.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GANAG Ppt 9.JPG"/>
          <p:cNvPicPr>
            <a:picLocks noChangeAspect="1"/>
          </p:cNvPicPr>
          <p:nvPr/>
        </p:nvPicPr>
        <p:blipFill>
          <a:blip r:embed="rId2" cstate="print"/>
          <a:srcRect l="4651" t="34109" r="2326" b="22480"/>
          <a:stretch>
            <a:fillRect/>
          </a:stretch>
        </p:blipFill>
        <p:spPr>
          <a:xfrm>
            <a:off x="609600" y="2819400"/>
            <a:ext cx="4354286" cy="1524000"/>
          </a:xfrm>
          <a:prstGeom prst="rect">
            <a:avLst/>
          </a:prstGeom>
          <a:ln>
            <a:solidFill>
              <a:schemeClr val="accent6">
                <a:alpha val="83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Picture 5" descr="GANAG Ppt 11.JPG"/>
          <p:cNvPicPr>
            <a:picLocks noChangeAspect="1"/>
          </p:cNvPicPr>
          <p:nvPr/>
        </p:nvPicPr>
        <p:blipFill>
          <a:blip r:embed="rId3" cstate="print"/>
          <a:srcRect l="27632" t="7895" r="15131"/>
          <a:stretch>
            <a:fillRect/>
          </a:stretch>
        </p:blipFill>
        <p:spPr>
          <a:xfrm>
            <a:off x="6096000" y="2362200"/>
            <a:ext cx="1981200" cy="2391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48768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Students used Student Scoring Sheets in their Interactive Notebooks to score themselves.</a:t>
            </a:r>
            <a:endParaRPr lang="en-US" b="1" dirty="0"/>
          </a:p>
        </p:txBody>
      </p:sp>
      <p:pic>
        <p:nvPicPr>
          <p:cNvPr id="330757" name="Picture 5" descr="C:\Documents and Settings\st\Local Settings\Temporary Internet Files\Content.IE5\35CI4FY1\MP90017776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7000"/>
            <a:ext cx="2514600" cy="1244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495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Students were asked to score themselves.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 Access Prior Knowledge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11890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Make a list of the types of information a person could get from the Internet.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5867400"/>
            <a:ext cx="3581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(10) Cues, Questions and    Advance Organizers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GANAG Ppt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971800"/>
            <a:ext cx="4724400" cy="3543300"/>
          </a:xfrm>
          <a:prstGeom prst="rect">
            <a:avLst/>
          </a:prstGeom>
        </p:spPr>
      </p:pic>
      <p:pic>
        <p:nvPicPr>
          <p:cNvPr id="6" name="Picture 5" descr="GANAG Pp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9718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N= New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1036637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website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www.usflag.org </a:t>
            </a:r>
            <a:r>
              <a:rPr lang="en-US" sz="2800" dirty="0" smtClean="0"/>
              <a:t>was used to show students the layout of a typical website.</a:t>
            </a:r>
            <a:endParaRPr lang="en-US" sz="2800" dirty="0"/>
          </a:p>
        </p:txBody>
      </p:sp>
      <p:pic>
        <p:nvPicPr>
          <p:cNvPr id="4" name="Picture 3" descr="GANAG Pp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4953000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0480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Students took notes in their Interactive Notebooks on how to get to and navigate the website.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715000"/>
            <a:ext cx="358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(3) Summarizing and Note Taking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N= New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111283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Students worked in groups to locate information on</a:t>
            </a:r>
          </a:p>
          <a:p>
            <a:pPr>
              <a:buNone/>
            </a:pPr>
            <a:r>
              <a:rPr lang="en-US" sz="2400" dirty="0" smtClean="0"/>
              <a:t>the website to complete a graphic organizer.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43600"/>
            <a:ext cx="3733800" cy="33855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60960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pic>
        <p:nvPicPr>
          <p:cNvPr id="6" name="Picture 5" descr="GANAG Ppt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19400"/>
            <a:ext cx="4013200" cy="3009900"/>
          </a:xfrm>
          <a:prstGeom prst="rect">
            <a:avLst/>
          </a:prstGeom>
        </p:spPr>
      </p:pic>
      <p:pic>
        <p:nvPicPr>
          <p:cNvPr id="8" name="Picture 7" descr="GANAG Ppt 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4038600" cy="302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324600"/>
            <a:ext cx="37338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Homework and Practice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N= New Information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579437"/>
          </a:xfrm>
        </p:spPr>
        <p:txBody>
          <a:bodyPr/>
          <a:lstStyle/>
          <a:p>
            <a:r>
              <a:rPr lang="en-US" dirty="0" smtClean="0"/>
              <a:t>Graphic Organizer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176046"/>
            <a:ext cx="3733800" cy="33855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487269"/>
            <a:ext cx="358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(3) Summarizing and Note Taking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GANAG Ppt 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6629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A= Apply Knowledge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06563"/>
            <a:ext cx="8642350" cy="96043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Each group of students used the information to plan a</a:t>
            </a:r>
          </a:p>
          <a:p>
            <a:pPr>
              <a:buNone/>
            </a:pPr>
            <a:r>
              <a:rPr lang="en-US" sz="2400" dirty="0" smtClean="0"/>
              <a:t>presentation on the history of “Old Glory.”</a:t>
            </a:r>
            <a:endParaRPr lang="en-US" sz="2400" dirty="0"/>
          </a:p>
        </p:txBody>
      </p:sp>
      <p:pic>
        <p:nvPicPr>
          <p:cNvPr id="4" name="Picture 3" descr="GANAG Ppt 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743200"/>
            <a:ext cx="41910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358140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pic>
        <p:nvPicPr>
          <p:cNvPr id="6" name="Picture 5" descr="GANAG Ppt 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7432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.S. flag design template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U.S. flag design template</Template>
  <TotalTime>177</TotalTime>
  <Words>513</Words>
  <Application>Microsoft Office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U.S. flag design template</vt:lpstr>
      <vt:lpstr>Researching the History of “Old Glory”</vt:lpstr>
      <vt:lpstr>Slide 2</vt:lpstr>
      <vt:lpstr>Purpose of the GANAG Structure</vt:lpstr>
      <vt:lpstr>       G= Goal</vt:lpstr>
      <vt:lpstr>A= Access Prior Knowledge</vt:lpstr>
      <vt:lpstr>N= New Information</vt:lpstr>
      <vt:lpstr>N= New Information</vt:lpstr>
      <vt:lpstr>N= New Information</vt:lpstr>
      <vt:lpstr>A= Apply Knowledge</vt:lpstr>
      <vt:lpstr>A= Apply Knowledge</vt:lpstr>
      <vt:lpstr>A= Apply Knowledge</vt:lpstr>
      <vt:lpstr>A= Apply Knowledge</vt:lpstr>
      <vt:lpstr>G= Generalize the Goal</vt:lpstr>
      <vt:lpstr>Slide 14</vt:lpstr>
    </vt:vector>
  </TitlesOfParts>
  <Manager/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the History of “Old Glory”</dc:title>
  <dc:subject/>
  <dc:creator>RPS</dc:creator>
  <cp:keywords/>
  <dc:description/>
  <cp:lastModifiedBy>RPS</cp:lastModifiedBy>
  <cp:revision>19</cp:revision>
  <dcterms:created xsi:type="dcterms:W3CDTF">2012-02-07T22:38:08Z</dcterms:created>
  <dcterms:modified xsi:type="dcterms:W3CDTF">2012-02-20T20:42:49Z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TC011408301033</vt:lpwstr>
  </property>
</Properties>
</file>